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Arial Narrow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rialNarrow-bold.fntdata"/><Relationship Id="rId27" Type="http://schemas.openxmlformats.org/officeDocument/2006/relationships/font" Target="fonts/ArialNarrow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alNarrow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ArialNarrow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https://docs.google.com/presentation/d/1lBwRBNzb9a7X2dEYvNZc_BmctXEmZs49gj3aGAUeFJc/edit#slide=id.g71f550c98d_0_71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403d61362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403d61362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works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does NOT work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workarounds do you use to solve problems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do you prefer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03d61362d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403d61362d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works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does NOT work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workarounds do you use to solve problems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do you prefer instead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403d61362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403d61362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works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does NOT work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workarounds do you use to solve problems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do you prefer instead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Complexity of screen layout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the structure clear?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ef30f4e8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ef30f4e8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works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does NOT work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workarounds do you use to solve problems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do you prefer instead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Alternative approach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Do you use virtual keyboards on your phone? If yes what for? If not, why not?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If you only had your </a:t>
            </a:r>
            <a:r>
              <a:rPr lang="en-GB"/>
              <a:t>mobile</a:t>
            </a:r>
            <a:r>
              <a:rPr lang="en-GB"/>
              <a:t> phone, how would you prefer to enter data so that it is easy and you to like to use it?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403d6136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403d6136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works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does NOT work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workarounds do you use to solve problems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do you prefer instead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Hints &amp; recommendations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01f2a0e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01f2a0e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works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does NOT work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workarounds do you use to solve problems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do you prefer instead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403d61362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403d61362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works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does NOT work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workarounds do you use to solve problems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do you prefer instead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Sign language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403d61362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403d61362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works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does NOT work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workarounds do you use to solve problems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do you prefer instead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4060bf08f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4060bf08f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406efea12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406efea12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e5dd72f8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e5dd72f8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We’ll use the technique of a semi-structured group interview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Small set of prepared 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Spontaneous follow-up 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fd52957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3fd5295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fd529570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fd529570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e5dd72f8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e5dd72f8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406efea12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406efea12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e5dd72f8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e5dd72f8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406efea12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406efea12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881cebc0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881cebc0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ef30f4f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ef30f4f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What works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What does NOT work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What workarounds do you use to solve problems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What do you prefer instead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7c17cbda1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7c17cbda1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Problems with sun glare?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Problems with darkness, shading?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workarounds do you use to solve problems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do you prefer instead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monash.edu/it/humanise-lab" TargetMode="External"/><Relationship Id="rId4" Type="http://schemas.openxmlformats.org/officeDocument/2006/relationships/hyperlink" Target="mailto:humanise-enquiries@monash.edu" TargetMode="External"/><Relationship Id="rId9" Type="http://schemas.openxmlformats.org/officeDocument/2006/relationships/image" Target="../media/image27.png"/><Relationship Id="rId5" Type="http://schemas.openxmlformats.org/officeDocument/2006/relationships/image" Target="../media/image26.jpg"/><Relationship Id="rId6" Type="http://schemas.openxmlformats.org/officeDocument/2006/relationships/image" Target="../media/image12.jpg"/><Relationship Id="rId7" Type="http://schemas.openxmlformats.org/officeDocument/2006/relationships/image" Target="../media/image3.jp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61950" y="3992400"/>
            <a:ext cx="4116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Web: </a:t>
            </a:r>
            <a:r>
              <a:rPr lang="en-GB" u="sng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"/>
              </a:rPr>
              <a:t>https://www.monash.edu/it/humanise-lab</a:t>
            </a:r>
            <a:endParaRPr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Email: </a:t>
            </a:r>
            <a:r>
              <a:rPr lang="en-GB" u="sng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"/>
              </a:rPr>
              <a:t>humanise-enquiries@monash.edu</a:t>
            </a:r>
            <a:r>
              <a:rPr lang="en-GB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 </a:t>
            </a:r>
            <a:endParaRPr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5">
            <a:alphaModFix/>
          </a:blip>
          <a:srcRect b="49313" l="68996" r="-3602" t="0"/>
          <a:stretch/>
        </p:blipFill>
        <p:spPr>
          <a:xfrm>
            <a:off x="7048747" y="-3512"/>
            <a:ext cx="2339067" cy="5140808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" name="Google Shape;56;p13"/>
          <p:cNvSpPr txBox="1"/>
          <p:nvPr/>
        </p:nvSpPr>
        <p:spPr>
          <a:xfrm>
            <a:off x="338150" y="145550"/>
            <a:ext cx="7117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009FDA"/>
                </a:solidFill>
                <a:latin typeface="Arial Narrow"/>
                <a:ea typeface="Arial Narrow"/>
                <a:cs typeface="Arial Narrow"/>
                <a:sym typeface="Arial Narrow"/>
              </a:rPr>
              <a:t>HumaniSE Lab</a:t>
            </a:r>
            <a:endParaRPr b="1" sz="3000">
              <a:solidFill>
                <a:srgbClr val="009FDA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6">
            <a:alphaModFix/>
          </a:blip>
          <a:srcRect b="20511" l="5429" r="15990" t="22224"/>
          <a:stretch/>
        </p:blipFill>
        <p:spPr>
          <a:xfrm>
            <a:off x="360000" y="4693800"/>
            <a:ext cx="1746651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9250" y="4548900"/>
            <a:ext cx="712506" cy="4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09550" y="4473225"/>
            <a:ext cx="594600" cy="5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261950" y="983800"/>
            <a:ext cx="63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Breaking the digital divide by creating useful and inclusive software solutions</a:t>
            </a:r>
            <a:endParaRPr sz="180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53687" y="1648117"/>
            <a:ext cx="4553816" cy="1841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20"/>
              <a:t>3. Understanding</a:t>
            </a:r>
            <a:endParaRPr sz="2520"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2828875"/>
            <a:ext cx="8520600" cy="16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Technical</a:t>
            </a:r>
            <a:r>
              <a:rPr lang="en-GB"/>
              <a:t> j</a:t>
            </a:r>
            <a:r>
              <a:rPr lang="en-GB"/>
              <a:t>argon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Language skills (native vs non-native English speakers)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Cultural differences, e.g. meanings of colors, words, metaphors…</a:t>
            </a:r>
            <a:endParaRPr/>
          </a:p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 b="40898" l="0" r="0" t="0"/>
          <a:stretch/>
        </p:blipFill>
        <p:spPr>
          <a:xfrm>
            <a:off x="2684388" y="1224174"/>
            <a:ext cx="3775225" cy="11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20"/>
              <a:t>4. </a:t>
            </a:r>
            <a:r>
              <a:rPr lang="en-GB" sz="2520"/>
              <a:t>Navigation with menus</a:t>
            </a:r>
            <a:endParaRPr sz="2520"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52475"/>
            <a:ext cx="8160900" cy="18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Menu complexity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If you get lost, what do you do?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Do you memorize the navigation flow?</a:t>
            </a:r>
            <a:endParaRPr/>
          </a:p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b="4461" l="0" r="0" t="0"/>
          <a:stretch/>
        </p:blipFill>
        <p:spPr>
          <a:xfrm>
            <a:off x="5465825" y="481038"/>
            <a:ext cx="1730132" cy="4014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p23"/>
          <p:cNvPicPr preferRelativeResize="0"/>
          <p:nvPr/>
        </p:nvPicPr>
        <p:blipFill rotWithShape="1">
          <a:blip r:embed="rId4">
            <a:alphaModFix/>
          </a:blip>
          <a:srcRect b="5428" l="0" r="0" t="0"/>
          <a:stretch/>
        </p:blipFill>
        <p:spPr>
          <a:xfrm>
            <a:off x="7139515" y="3025285"/>
            <a:ext cx="1500635" cy="146987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 </a:t>
            </a:r>
            <a:r>
              <a:rPr lang="en-GB"/>
              <a:t>O</a:t>
            </a:r>
            <a:r>
              <a:rPr lang="en-GB"/>
              <a:t>ther navigational elements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How intuitive is it for you to navigate within an app?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Visibility of navigational elements</a:t>
            </a:r>
            <a:br>
              <a:rPr lang="en-GB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What tell tails are helpful?</a:t>
            </a:r>
            <a:endParaRPr sz="1600"/>
          </a:p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884" y="355725"/>
            <a:ext cx="2429115" cy="43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/>
          <p:nvPr/>
        </p:nvSpPr>
        <p:spPr>
          <a:xfrm>
            <a:off x="5379250" y="4179100"/>
            <a:ext cx="2529000" cy="572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7789075" y="3352800"/>
            <a:ext cx="548700" cy="2892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/>
          <p:nvPr/>
        </p:nvSpPr>
        <p:spPr>
          <a:xfrm rot="5400000">
            <a:off x="6312648" y="3601539"/>
            <a:ext cx="548700" cy="2892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3000375"/>
            <a:ext cx="39999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What would you find intuitive?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6. </a:t>
            </a:r>
            <a:r>
              <a:rPr lang="en-GB"/>
              <a:t>Virtual keyboard</a:t>
            </a:r>
            <a:r>
              <a:rPr lang="en-GB"/>
              <a:t> use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Keyboard layout and size</a:t>
            </a:r>
            <a:br>
              <a:rPr lang="en-GB" sz="1600"/>
            </a:br>
            <a:r>
              <a:rPr lang="en-GB" sz="1600"/>
              <a:t>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Keys &amp; labels</a:t>
            </a:r>
            <a:br>
              <a:rPr lang="en-GB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Touch feedback</a:t>
            </a:r>
            <a:br>
              <a:rPr lang="en-GB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Can you see on the screen where you are writing?</a:t>
            </a:r>
            <a:endParaRPr sz="1600"/>
          </a:p>
        </p:txBody>
      </p:sp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800" y="1152475"/>
            <a:ext cx="4336500" cy="28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5175" y="324475"/>
            <a:ext cx="2261000" cy="454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450" y="1152475"/>
            <a:ext cx="4618848" cy="24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7. </a:t>
            </a:r>
            <a:r>
              <a:rPr lang="en-GB"/>
              <a:t>Touchscreen</a:t>
            </a:r>
            <a:r>
              <a:rPr lang="en-GB"/>
              <a:t> / trackpad use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Ease of use</a:t>
            </a:r>
            <a:br>
              <a:rPr lang="en-GB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Do you know </a:t>
            </a:r>
            <a:r>
              <a:rPr lang="en-GB" sz="1600"/>
              <a:t>available</a:t>
            </a:r>
            <a:r>
              <a:rPr lang="en-GB" sz="1600"/>
              <a:t> gestures </a:t>
            </a:r>
            <a:r>
              <a:rPr lang="en-GB" sz="1600"/>
              <a:t>for a specific task</a:t>
            </a:r>
            <a:r>
              <a:rPr lang="en-GB" sz="1600"/>
              <a:t>?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S</a:t>
            </a:r>
            <a:r>
              <a:rPr lang="en-GB" sz="1400"/>
              <a:t>wipe, pinch, tap, etc</a:t>
            </a:r>
            <a:br>
              <a:rPr lang="en-GB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Touch feedback</a:t>
            </a:r>
            <a:br>
              <a:rPr lang="en-GB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Ease of memorisation</a:t>
            </a:r>
            <a:endParaRPr sz="1600"/>
          </a:p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8. Multimedia consumption (a</a:t>
            </a:r>
            <a:r>
              <a:rPr lang="en-GB"/>
              <a:t>udio and video</a:t>
            </a:r>
            <a:r>
              <a:rPr lang="en-GB"/>
              <a:t>)</a:t>
            </a:r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Understandability of icons</a:t>
            </a:r>
            <a:br>
              <a:rPr lang="en-GB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Ease of use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Pause, stop, rewind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Volume control</a:t>
            </a:r>
            <a:br>
              <a:rPr lang="en-GB" sz="1400"/>
            </a:b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Screen orientation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Portrait vs landscape</a:t>
            </a:r>
            <a:br>
              <a:rPr lang="en-GB" sz="1400"/>
            </a:b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Captions / subtitles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Font size / colour</a:t>
            </a:r>
            <a:endParaRPr sz="1400"/>
          </a:p>
        </p:txBody>
      </p:sp>
      <p:sp>
        <p:nvSpPr>
          <p:cNvPr id="177" name="Google Shape;17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800" y="1152475"/>
            <a:ext cx="4381500" cy="246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9. </a:t>
            </a:r>
            <a:r>
              <a:rPr lang="en-GB"/>
              <a:t>Audio descriptions</a:t>
            </a:r>
            <a:r>
              <a:rPr lang="en-GB"/>
              <a:t> and input</a:t>
            </a:r>
            <a:endParaRPr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510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Do you use a s</a:t>
            </a:r>
            <a:r>
              <a:rPr lang="en-GB" sz="1600"/>
              <a:t>creen reader / t</a:t>
            </a:r>
            <a:r>
              <a:rPr lang="en-GB" sz="1600"/>
              <a:t>ext-to-speech feature for consuming content?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Female vs male voice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Native vs non-native English speakers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Dialects, accents</a:t>
            </a:r>
            <a:br>
              <a:rPr lang="en-GB" sz="1400"/>
            </a:b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Do you use a s</a:t>
            </a:r>
            <a:r>
              <a:rPr lang="en-GB" sz="1600"/>
              <a:t>peech-to-text feature for voice-controlled data entry?</a:t>
            </a:r>
            <a:endParaRPr sz="1600"/>
          </a:p>
        </p:txBody>
      </p:sp>
      <p:sp>
        <p:nvSpPr>
          <p:cNvPr id="185" name="Google Shape;18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875" y="466675"/>
            <a:ext cx="3350426" cy="25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7576" y="2979500"/>
            <a:ext cx="3414725" cy="14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11700" y="1152475"/>
            <a:ext cx="599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Do you change accessibility or display settings?</a:t>
            </a:r>
            <a:br>
              <a:rPr lang="en-GB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What accessibility settings do you change?</a:t>
            </a:r>
            <a:endParaRPr sz="1600"/>
          </a:p>
        </p:txBody>
      </p:sp>
      <p:sp>
        <p:nvSpPr>
          <p:cNvPr id="193" name="Google Shape;19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10. </a:t>
            </a:r>
            <a:r>
              <a:rPr lang="en-GB"/>
              <a:t>Device</a:t>
            </a:r>
            <a:r>
              <a:rPr lang="en-GB"/>
              <a:t> / app accessibility settings</a:t>
            </a:r>
            <a:endParaRPr/>
          </a:p>
        </p:txBody>
      </p:sp>
      <p:sp>
        <p:nvSpPr>
          <p:cNvPr id="194" name="Google Shape;19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029" y="678775"/>
            <a:ext cx="1866875" cy="331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Wrap up &amp; Vouchers</a:t>
            </a:r>
            <a:endParaRPr/>
          </a:p>
        </p:txBody>
      </p:sp>
      <p:sp>
        <p:nvSpPr>
          <p:cNvPr id="201" name="Google Shape;20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711" y="1152475"/>
            <a:ext cx="512458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Appendix</a:t>
            </a:r>
            <a:endParaRPr/>
          </a:p>
        </p:txBody>
      </p:sp>
      <p:sp>
        <p:nvSpPr>
          <p:cNvPr id="208" name="Google Shape;20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Software accessibility </a:t>
            </a:r>
            <a:endParaRPr b="1" sz="22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or </a:t>
            </a:r>
            <a:endParaRPr b="1" sz="22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200"/>
              <a:t>H</a:t>
            </a:r>
            <a:r>
              <a:rPr b="1" lang="en-GB" sz="2200"/>
              <a:t>ow easy is it for senior Australians to use mobile applications (apps)?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705" y="212525"/>
            <a:ext cx="2908990" cy="19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Today’s topic</a:t>
            </a:r>
            <a:endParaRPr/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3321" y="212525"/>
            <a:ext cx="1421749" cy="19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</a:t>
            </a:r>
            <a:r>
              <a:rPr lang="en-GB"/>
              <a:t>uman-centric e-health applications</a:t>
            </a:r>
            <a:endParaRPr/>
          </a:p>
        </p:txBody>
      </p:sp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6" name="Google Shape;21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923875"/>
            <a:ext cx="8520600" cy="4041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075" y="766750"/>
            <a:ext cx="8741850" cy="39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 bias in e-commerce apps</a:t>
            </a:r>
            <a:endParaRPr/>
          </a:p>
        </p:txBody>
      </p:sp>
      <p:sp>
        <p:nvSpPr>
          <p:cNvPr id="223" name="Google Shape;22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Preparation 10-15 min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Explanatory statement &amp; consent forms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Collection of demographic data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Q&amp;A ca 45 min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Topic-related questions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Wrap up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Voucher distribution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Thank you &amp; Farewell</a:t>
            </a:r>
            <a:endParaRPr/>
          </a:p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None of the following questions are compulsory!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Don’t answer questions you are not comfortable with.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071" y="445025"/>
            <a:ext cx="2755126" cy="23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Preparation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Please read the explanatory statement and sign the consent form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Please fill in your answers in the demographic data paper form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Paper forms will be handed out</a:t>
            </a:r>
            <a:endParaRPr/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 of paper forms</a:t>
            </a:r>
            <a:endParaRPr/>
          </a:p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700" y="1152475"/>
            <a:ext cx="5124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Audio recording starts</a:t>
            </a:r>
            <a:endParaRPr/>
          </a:p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-7400" y="-7400"/>
            <a:ext cx="362700" cy="393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326" y="1295951"/>
            <a:ext cx="2644925" cy="264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4736313" y="3818963"/>
            <a:ext cx="106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http://clipart-library.com/</a:t>
            </a:r>
            <a:endParaRPr sz="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/>
              <a:t>1. </a:t>
            </a:r>
            <a:r>
              <a:rPr lang="en-GB" sz="2500"/>
              <a:t>Reading</a:t>
            </a:r>
            <a:r>
              <a:rPr lang="en-GB" sz="2500"/>
              <a:t> on mobile devices</a:t>
            </a:r>
            <a:endParaRPr sz="2500"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Text size, colour, spacing, contrast, etc…</a:t>
            </a:r>
            <a:endParaRPr/>
          </a:p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72946" l="0" r="0" t="0"/>
          <a:stretch/>
        </p:blipFill>
        <p:spPr>
          <a:xfrm>
            <a:off x="863475" y="2245975"/>
            <a:ext cx="2534150" cy="9242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" name="Google Shape;116;p20"/>
          <p:cNvPicPr preferRelativeResize="0"/>
          <p:nvPr/>
        </p:nvPicPr>
        <p:blipFill rotWithShape="1">
          <a:blip r:embed="rId4">
            <a:alphaModFix/>
          </a:blip>
          <a:srcRect b="72947" l="-303" r="2494" t="0"/>
          <a:stretch/>
        </p:blipFill>
        <p:spPr>
          <a:xfrm>
            <a:off x="4560925" y="2245975"/>
            <a:ext cx="3521025" cy="9242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/>
              <a:t>2. Reading in </a:t>
            </a:r>
            <a:r>
              <a:rPr lang="en-GB" sz="2500"/>
              <a:t>different environments</a:t>
            </a:r>
            <a:endParaRPr sz="2500"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At home / indoors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Traveling on a bus/train/car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Outside in summer when the sun is bright</a:t>
            </a:r>
            <a:endParaRPr sz="18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etc… </a:t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6924" l="17146" r="38990" t="0"/>
          <a:stretch/>
        </p:blipFill>
        <p:spPr>
          <a:xfrm>
            <a:off x="6504800" y="1605325"/>
            <a:ext cx="2327500" cy="24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